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7139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0BCB"/>
    <a:srgbClr val="E2429D"/>
    <a:srgbClr val="95175F"/>
    <a:srgbClr val="480BF5"/>
    <a:srgbClr val="A61A6A"/>
    <a:srgbClr val="2B09F7"/>
    <a:srgbClr val="0000FF"/>
    <a:srgbClr val="C60CBD"/>
    <a:srgbClr val="D40AAE"/>
    <a:srgbClr val="D40A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A3C55-6DEA-4E44-82BE-3E1D309E27AA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614109"/>
            <a:ext cx="5486400" cy="4371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26531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226531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F001E-746D-4041-A168-C507B5AB2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2B09F7"/>
            </a:gs>
            <a:gs pos="32000">
              <a:srgbClr val="FFFF00"/>
            </a:gs>
            <a:gs pos="57000">
              <a:srgbClr val="E2429D"/>
            </a:gs>
            <a:gs pos="35000">
              <a:srgbClr val="480BF5"/>
            </a:gs>
            <a:gs pos="100000">
              <a:srgbClr val="220BCB"/>
            </a:gs>
          </a:gsLst>
          <a:lin ang="18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2503710-9F94-40CB-8255-652300C89AFD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07574BC-48BA-418D-8E98-CF8A94578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4%D0%B0%D0%B9%D0%BB:Albert_Einstein_at_the_age_of_three_(1882).jp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k.wikipedia.org/wiki/%D0%A4%D0%B0%D0%B9%D0%BB:Albert_Einstein_as_a_child.jp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ln>
                  <a:solidFill>
                    <a:schemeClr val="bg1">
                      <a:alpha val="60000"/>
                    </a:schemeClr>
                  </a:solidFill>
                </a:ln>
                <a:gradFill>
                  <a:gsLst>
                    <a:gs pos="27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520700" sx="98000" sy="98000" algn="tl">
                    <a:schemeClr val="tx1">
                      <a:lumMod val="95000"/>
                      <a:lumOff val="5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Century" pitchFamily="18" charset="0"/>
              </a:rPr>
              <a:t>       </a:t>
            </a:r>
            <a:r>
              <a:rPr lang="ru-RU" sz="4400" b="1" i="1" dirty="0" smtClean="0">
                <a:ln w="19050">
                  <a:solidFill>
                    <a:schemeClr val="bg1">
                      <a:lumMod val="95000"/>
                      <a:lumOff val="5000"/>
                      <a:alpha val="60000"/>
                    </a:schemeClr>
                  </a:solidFill>
                </a:ln>
                <a:gradFill>
                  <a:gsLst>
                    <a:gs pos="27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520700" sx="98000" sy="98000" algn="tl">
                    <a:schemeClr val="tx1">
                      <a:lumMod val="95000"/>
                      <a:lumOff val="5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Century" pitchFamily="18" charset="0"/>
              </a:rPr>
              <a:t>Альберт </a:t>
            </a:r>
            <a:r>
              <a:rPr lang="ru-RU" sz="4400" b="1" i="1" dirty="0" err="1" smtClean="0">
                <a:ln w="19050">
                  <a:solidFill>
                    <a:schemeClr val="bg1">
                      <a:lumMod val="95000"/>
                      <a:lumOff val="5000"/>
                      <a:alpha val="60000"/>
                    </a:schemeClr>
                  </a:solidFill>
                </a:ln>
                <a:gradFill>
                  <a:gsLst>
                    <a:gs pos="27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520700" sx="98000" sy="98000" algn="tl">
                    <a:schemeClr val="tx1">
                      <a:lumMod val="95000"/>
                      <a:lumOff val="5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Century" pitchFamily="18" charset="0"/>
              </a:rPr>
              <a:t>Ейнштейн</a:t>
            </a:r>
            <a:r>
              <a:rPr lang="ru-RU" sz="4400" b="1" i="1" dirty="0" smtClean="0">
                <a:ln w="19050">
                  <a:solidFill>
                    <a:schemeClr val="bg1">
                      <a:lumMod val="95000"/>
                      <a:lumOff val="5000"/>
                      <a:alpha val="60000"/>
                    </a:schemeClr>
                  </a:solidFill>
                </a:ln>
                <a:gradFill>
                  <a:gsLst>
                    <a:gs pos="27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520700" sx="98000" sy="98000" algn="tl">
                    <a:schemeClr val="tx1">
                      <a:lumMod val="95000"/>
                      <a:lumOff val="5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Century" pitchFamily="18" charset="0"/>
              </a:rPr>
              <a:t>-</a:t>
            </a:r>
            <a:br>
              <a:rPr lang="ru-RU" sz="4400" b="1" i="1" dirty="0" smtClean="0">
                <a:ln w="19050">
                  <a:solidFill>
                    <a:schemeClr val="bg1">
                      <a:lumMod val="95000"/>
                      <a:lumOff val="5000"/>
                      <a:alpha val="60000"/>
                    </a:schemeClr>
                  </a:solidFill>
                </a:ln>
                <a:gradFill>
                  <a:gsLst>
                    <a:gs pos="27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520700" sx="98000" sy="98000" algn="tl">
                    <a:schemeClr val="tx1">
                      <a:lumMod val="95000"/>
                      <a:lumOff val="5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Century" pitchFamily="18" charset="0"/>
              </a:rPr>
            </a:br>
            <a:r>
              <a:rPr lang="ru-RU" sz="4400" b="1" i="1" dirty="0" smtClean="0">
                <a:ln w="19050">
                  <a:solidFill>
                    <a:schemeClr val="bg1">
                      <a:lumMod val="95000"/>
                      <a:lumOff val="5000"/>
                      <a:alpha val="60000"/>
                    </a:schemeClr>
                  </a:solidFill>
                </a:ln>
                <a:gradFill>
                  <a:gsLst>
                    <a:gs pos="27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520700" sx="98000" sy="98000" algn="tl">
                    <a:schemeClr val="tx1">
                      <a:lumMod val="95000"/>
                      <a:lumOff val="5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Century" pitchFamily="18" charset="0"/>
              </a:rPr>
              <a:t>            </a:t>
            </a:r>
            <a:r>
              <a:rPr lang="ru-RU" sz="4000" b="1" i="1" dirty="0" err="1" smtClean="0">
                <a:ln w="19050">
                  <a:solidFill>
                    <a:schemeClr val="bg1">
                      <a:lumMod val="95000"/>
                      <a:lumOff val="5000"/>
                      <a:alpha val="60000"/>
                    </a:schemeClr>
                  </a:solidFill>
                </a:ln>
                <a:gradFill>
                  <a:gsLst>
                    <a:gs pos="27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520700" sx="98000" sy="98000" algn="tl">
                    <a:schemeClr val="tx1">
                      <a:lumMod val="95000"/>
                      <a:lumOff val="5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Century" pitchFamily="18" charset="0"/>
              </a:rPr>
              <a:t>геній</a:t>
            </a:r>
            <a:r>
              <a:rPr lang="en-US" sz="4000" b="1" i="1" dirty="0" smtClean="0">
                <a:ln w="19050">
                  <a:solidFill>
                    <a:schemeClr val="bg1">
                      <a:lumMod val="95000"/>
                      <a:lumOff val="5000"/>
                      <a:alpha val="60000"/>
                    </a:schemeClr>
                  </a:solidFill>
                </a:ln>
                <a:gradFill>
                  <a:gsLst>
                    <a:gs pos="27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520700" sx="98000" sy="98000" algn="tl">
                    <a:schemeClr val="tx1">
                      <a:lumMod val="95000"/>
                      <a:lumOff val="5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uk-UA" sz="4000" b="1" i="1" dirty="0" smtClean="0">
                <a:ln w="19050">
                  <a:solidFill>
                    <a:schemeClr val="bg1">
                      <a:lumMod val="95000"/>
                      <a:lumOff val="5000"/>
                      <a:alpha val="60000"/>
                    </a:schemeClr>
                  </a:solidFill>
                </a:ln>
                <a:gradFill>
                  <a:gsLst>
                    <a:gs pos="27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520700" sx="98000" sy="98000" algn="tl">
                    <a:schemeClr val="tx1">
                      <a:lumMod val="95000"/>
                      <a:lumOff val="5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Century" pitchFamily="18" charset="0"/>
              </a:rPr>
              <a:t>науки…</a:t>
            </a:r>
            <a:endParaRPr lang="ru-RU" sz="4000" b="1" i="1" dirty="0">
              <a:ln w="19050">
                <a:solidFill>
                  <a:schemeClr val="bg1">
                    <a:lumMod val="95000"/>
                    <a:lumOff val="5000"/>
                    <a:alpha val="60000"/>
                  </a:schemeClr>
                </a:solidFill>
              </a:ln>
              <a:gradFill>
                <a:gsLst>
                  <a:gs pos="2700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8000000" scaled="0"/>
              </a:gradFill>
              <a:effectLst>
                <a:outerShdw blurRad="520700" sx="98000" sy="98000" algn="tl">
                  <a:schemeClr val="tx1">
                    <a:lumMod val="95000"/>
                    <a:lumOff val="5000"/>
                  </a:schemeClr>
                </a:outerShdw>
                <a:reflection blurRad="6350" stA="60000" endA="900" endPos="58000" dir="5400000" sy="-100000" algn="bl" rotWithShape="0"/>
              </a:effectLst>
              <a:latin typeface="Century" pitchFamily="18" charset="0"/>
            </a:endParaRPr>
          </a:p>
        </p:txBody>
      </p:sp>
      <p:pic>
        <p:nvPicPr>
          <p:cNvPr id="1027" name="Picture 3" descr="C:\Users\Арчик\Desktop\Новая папка (2)\200px-Einstein1921_by_F_Schmutzer_2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987824" y="1772816"/>
            <a:ext cx="3024336" cy="3999928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  <a:softEdge rad="317500"/>
          </a:effectLst>
        </p:spPr>
      </p:pic>
      <p:sp>
        <p:nvSpPr>
          <p:cNvPr id="28" name="TextBox 27"/>
          <p:cNvSpPr txBox="1"/>
          <p:nvPr/>
        </p:nvSpPr>
        <p:spPr>
          <a:xfrm>
            <a:off x="3419872" y="5877272"/>
            <a:ext cx="2302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n w="19050">
                  <a:solidFill>
                    <a:schemeClr val="bg1">
                      <a:lumMod val="95000"/>
                      <a:lumOff val="5000"/>
                      <a:alpha val="38000"/>
                    </a:schemeClr>
                  </a:solidFill>
                </a:ln>
                <a:gradFill>
                  <a:gsLst>
                    <a:gs pos="38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(1879-1955)</a:t>
            </a:r>
            <a:r>
              <a:rPr lang="ru-RU" sz="2400" b="1" i="1" dirty="0" err="1" smtClean="0">
                <a:ln w="19050">
                  <a:solidFill>
                    <a:schemeClr val="bg1">
                      <a:lumMod val="95000"/>
                      <a:lumOff val="5000"/>
                      <a:alpha val="38000"/>
                    </a:schemeClr>
                  </a:solidFill>
                </a:ln>
                <a:gradFill>
                  <a:gsLst>
                    <a:gs pos="38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рр</a:t>
            </a:r>
            <a:r>
              <a:rPr lang="ru-RU" sz="2400" b="1" i="1" dirty="0" smtClean="0">
                <a:ln w="19050">
                  <a:solidFill>
                    <a:schemeClr val="bg1">
                      <a:lumMod val="95000"/>
                      <a:lumOff val="5000"/>
                      <a:alpha val="38000"/>
                    </a:schemeClr>
                  </a:solidFill>
                </a:ln>
                <a:gradFill>
                  <a:gsLst>
                    <a:gs pos="38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.</a:t>
            </a:r>
            <a:endParaRPr lang="ru-RU" sz="2400" b="1" i="1" dirty="0">
              <a:ln w="19050">
                <a:solidFill>
                  <a:schemeClr val="bg1">
                    <a:lumMod val="95000"/>
                    <a:lumOff val="5000"/>
                    <a:alpha val="38000"/>
                  </a:schemeClr>
                </a:solidFill>
              </a:ln>
              <a:gradFill>
                <a:gsLst>
                  <a:gs pos="3800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80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Арчик\Desktop\Новая папка (2)\200px-Germany2_location_map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00808"/>
            <a:ext cx="2621456" cy="3106425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7494"/>
            <a:ext cx="8363272" cy="150532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Century" pitchFamily="18" charset="0"/>
              </a:rPr>
              <a:t>               </a:t>
            </a:r>
            <a:r>
              <a:rPr lang="ru-RU" sz="4900" b="1" i="1" dirty="0" smtClean="0">
                <a:ln w="6350">
                  <a:solidFill>
                    <a:schemeClr val="bg1">
                      <a:alpha val="60000"/>
                    </a:schemeClr>
                  </a:solidFill>
                </a:ln>
                <a:gradFill>
                  <a:gsLst>
                    <a:gs pos="38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Б</a:t>
            </a:r>
            <a:r>
              <a:rPr lang="uk-UA" sz="4900" b="1" i="1" dirty="0" err="1" smtClean="0">
                <a:ln w="6350">
                  <a:solidFill>
                    <a:schemeClr val="bg1">
                      <a:alpha val="60000"/>
                    </a:schemeClr>
                  </a:solidFill>
                </a:ln>
                <a:gradFill>
                  <a:gsLst>
                    <a:gs pos="38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іографія</a:t>
            </a:r>
            <a:r>
              <a:rPr lang="uk-UA" b="1" i="1" dirty="0" smtClean="0">
                <a:ln w="6350">
                  <a:solidFill>
                    <a:schemeClr val="bg1">
                      <a:alpha val="60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/>
            </a:r>
            <a:br>
              <a:rPr lang="uk-UA" b="1" i="1" dirty="0" smtClean="0">
                <a:ln w="6350">
                  <a:solidFill>
                    <a:schemeClr val="bg1">
                      <a:alpha val="60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</a:br>
            <a:r>
              <a:rPr lang="uk-UA" b="1" i="1" dirty="0" smtClean="0">
                <a:ln w="6350">
                  <a:solidFill>
                    <a:schemeClr val="bg1">
                      <a:alpha val="60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                           </a:t>
            </a:r>
            <a:r>
              <a:rPr lang="uk-UA" b="1" i="1" dirty="0" smtClean="0">
                <a:ln w="6350">
                  <a:solidFill>
                    <a:schemeClr val="bg1">
                      <a:alpha val="60000"/>
                    </a:schemeClr>
                  </a:solidFill>
                </a:ln>
                <a:gradFill>
                  <a:gsLst>
                    <a:gs pos="38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…юні роки</a:t>
            </a:r>
            <a:endParaRPr lang="ru-RU" b="1" i="1" dirty="0">
              <a:ln w="6350">
                <a:solidFill>
                  <a:schemeClr val="bg1">
                    <a:alpha val="60000"/>
                  </a:schemeClr>
                </a:solidFill>
              </a:ln>
              <a:gradFill>
                <a:gsLst>
                  <a:gs pos="3800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8000000" scaled="0"/>
              </a:gra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Century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060848"/>
            <a:ext cx="4572000" cy="1631216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Альберт Ейнштейн народився 14 березня 1879 року в німецькому місті </a:t>
            </a:r>
            <a:r>
              <a:rPr lang="uk-UA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Ульм</a:t>
            </a: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 </a:t>
            </a:r>
            <a:r>
              <a:rPr lang="uk-UA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в</a:t>
            </a:r>
          </a:p>
          <a:p>
            <a:r>
              <a:rPr lang="uk-UA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незаможній</a:t>
            </a: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 </a:t>
            </a:r>
            <a:r>
              <a:rPr lang="uk-UA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єврейській </a:t>
            </a: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сім'ї Германа і </a:t>
            </a:r>
            <a:r>
              <a:rPr lang="uk-UA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Пауліни</a:t>
            </a:r>
            <a:r>
              <a:rPr lang="uk-UA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Ейнштейн.</a:t>
            </a:r>
            <a:endParaRPr lang="ru-RU" sz="2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2050" name="Picture 2" descr="C:\Users\Арчик\Desktop\Новая папка (2)\40px-Flag_map_of_Germany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492896"/>
            <a:ext cx="1368152" cy="18470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3" name="Picture 5" descr="C:\Users\Арчик\Desktop\Новая папка (2)\300px-Ulm_Donauschwabenufer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509120"/>
            <a:ext cx="2592288" cy="20133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 descr="C:\Users\Арчик\Desktop\Новая папка (2)\80px-Coat_of_arms_of_Ulm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4149080"/>
            <a:ext cx="1283220" cy="1315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5868144" y="3212976"/>
            <a:ext cx="1584176" cy="369332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Н</a:t>
            </a:r>
            <a:r>
              <a:rPr lang="uk-UA" i="1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імеччина</a:t>
            </a:r>
            <a:endParaRPr lang="ru-RU" i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148064" y="3933056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716016" y="3933056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Ульм</a:t>
            </a:r>
            <a:endParaRPr lang="ru-RU" i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19672" y="6381328"/>
            <a:ext cx="1595309" cy="369332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місто </a:t>
            </a:r>
            <a:r>
              <a:rPr lang="uk-UA" i="1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Ульм</a:t>
            </a:r>
            <a:endParaRPr lang="ru-RU" i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59832" y="5445224"/>
            <a:ext cx="1483098" cy="369332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герб міста</a:t>
            </a:r>
            <a:endParaRPr lang="ru-RU" i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16" name="Рисунок 15" descr="http://upload.wikimedia.org/wikipedia/commons/thumb/f/fb/Albert_Einstein_at_the_age_of_three_%281882%29.jpg/170px-Albert_Einstein_at_the_age_of_three_%281882%29.jp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3789040"/>
            <a:ext cx="2016224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>
            <a:off x="6156176" y="6237312"/>
            <a:ext cx="2611612" cy="40011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>
              <a:rot lat="19799999" lon="0" rev="300000"/>
            </a:camera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i="1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Альбертові</a:t>
            </a:r>
            <a:r>
              <a:rPr lang="ru-RU" sz="2000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4 роки</a:t>
            </a:r>
            <a:endParaRPr lang="ru-RU" sz="2000" i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n w="6350">
                  <a:solidFill>
                    <a:schemeClr val="bg1">
                      <a:alpha val="60000"/>
                    </a:schemeClr>
                  </a:solidFill>
                </a:ln>
                <a:gradFill>
                  <a:gsLst>
                    <a:gs pos="38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                        …юні роки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96752"/>
            <a:ext cx="4572000" cy="1938992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Хлопчик зростав замкнутим і нетовариським і не демонстрував яких-небудь значних успіхів в школі. Поширеною є думка, що в дитинстві Альберт Ейнштейн був не здібний до навчання. </a:t>
            </a:r>
            <a:endParaRPr lang="ru-RU" sz="2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4" name="Рисунок 3" descr="http://upload.wikimedia.org/wikipedia/commons/thumb/a/ad/Albert_Einstein_as_a_child.jpg/170px-Albert_Einstein_as_a_child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501008"/>
            <a:ext cx="2064633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83568" y="6021288"/>
            <a:ext cx="2550698" cy="369332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>
              <a:rot lat="20400000" lon="600000" rev="0"/>
            </a:camera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rgbClr val="000000">
                      <a:alpha val="80000"/>
                    </a:srgbClr>
                  </a:outerShdw>
                </a:effectLst>
                <a:latin typeface="Century" pitchFamily="18" charset="0"/>
              </a:rPr>
              <a:t>Альбертов</a:t>
            </a:r>
            <a:r>
              <a:rPr lang="uk-UA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rgbClr val="000000">
                      <a:alpha val="80000"/>
                    </a:srgbClr>
                  </a:outerShdw>
                </a:effectLst>
                <a:latin typeface="Century" pitchFamily="18" charset="0"/>
              </a:rPr>
              <a:t>і 14 років</a:t>
            </a:r>
            <a:endParaRPr lang="ru-RU" i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50800" dist="50800" dir="5400000" algn="ctr" rotWithShape="0">
                  <a:srgbClr val="000000">
                    <a:alpha val="80000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2996952"/>
            <a:ext cx="4572000" cy="3170099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Проте пояснення низької успішності і труднощам в навчанні Ейнштейна слід шукати не в лінощі або поганих здібностях учня, а в елементарній скромності, </a:t>
            </a:r>
            <a:r>
              <a:rPr lang="uk-UA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несприйнятті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застарілих педагогічних методів, що застосовувалися в німецьких школах кінця XIX-початку XX століть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uk-UA" b="1" i="1" dirty="0" smtClean="0">
                <a:ln w="6350">
                  <a:solidFill>
                    <a:schemeClr val="bg1">
                      <a:alpha val="60000"/>
                    </a:schemeClr>
                  </a:solidFill>
                </a:ln>
                <a:gradFill>
                  <a:gsLst>
                    <a:gs pos="3800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80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                        …юні роки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84784"/>
            <a:ext cx="4572000" cy="2554545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Коли Альберту було п'ять років, його батько вперше показав йому компас. Це перше враження від знайомства з технікою у Ейнштейна збереглося на все життя і, як він сам визнавав, визначило його захоплення всілякими механізмами і наукою. 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1026" name="Picture 2" descr="C:\Users\Арчик\Desktop\Новая папка (2)\250px-Kompas_Sof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436744">
            <a:off x="3635388" y="1991045"/>
            <a:ext cx="4255120" cy="3312368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07504" y="5013176"/>
            <a:ext cx="5904656" cy="1631216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Крім того, в дитинстві під тиском матері він з шести років почав займатися грою на скрипці. Захоплення музикою також зберігалося у Ейнштейна впродовж усього життя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1027" name="Picture 3" descr="C:\Users\Арчик\Desktop\Новая папка (2)\30px-Disambig_gray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11331">
            <a:off x="4201965" y="4539017"/>
            <a:ext cx="875109" cy="59890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rot="21041502">
            <a:off x="5175320" y="4485897"/>
            <a:ext cx="1531188" cy="461665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>
              <a:rot lat="21000001" lon="1200000" rev="0"/>
            </a:camera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Компас</a:t>
            </a:r>
            <a:endParaRPr lang="ru-RU" sz="2400" i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1028" name="Picture 4" descr="C:\Users\Арчик\Desktop\Новая папка (2)\i.jpg"/>
          <p:cNvPicPr>
            <a:picLocks noChangeAspect="1" noChangeArrowheads="1"/>
          </p:cNvPicPr>
          <p:nvPr/>
        </p:nvPicPr>
        <p:blipFill>
          <a:blip r:embed="rId4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5364088" y="4149080"/>
            <a:ext cx="3600400" cy="2967362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692696"/>
            <a:ext cx="4536504" cy="2246769"/>
          </a:xfrm>
          <a:prstGeom prst="rect">
            <a:avLst/>
          </a:prstGeom>
          <a:ln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2000" b="0" i="1" u="none" strike="noStrike" cap="none" normalizeH="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Вже перебуваючи в США</a:t>
            </a:r>
            <a:r>
              <a:rPr kumimoji="0" lang="uk-UA" sz="2000" b="0" i="1" u="none" strike="noStrike" cap="none" normalizeH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1" u="none" strike="noStrike" cap="none" normalizeH="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у </a:t>
            </a:r>
            <a:r>
              <a:rPr kumimoji="0" lang="uk-UA" sz="2000" b="0" i="1" u="none" strike="noStrike" cap="none" normalizeH="0" baseline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Прінстоні</a:t>
            </a:r>
            <a:r>
              <a:rPr kumimoji="0" lang="uk-UA" sz="2000" b="0" i="1" u="none" strike="noStrike" cap="none" normalizeH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1" u="none" strike="noStrike" cap="none" normalizeH="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у 1934 Альберт </a:t>
            </a:r>
            <a:r>
              <a:rPr kumimoji="0" lang="uk-UA" sz="2000" b="0" i="1" u="none" strike="noStrike" cap="none" normalizeH="0" baseline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Ейшнтейн</a:t>
            </a:r>
            <a:r>
              <a:rPr kumimoji="0" lang="uk-UA" sz="2000" b="0" i="1" u="none" strike="noStrike" cap="none" normalizeH="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 дав доброчинний концерт Моцарта для скрипки на користь учених і діячів культури, що емігрували з нацистської</a:t>
            </a:r>
            <a:r>
              <a:rPr kumimoji="0" lang="en-US" sz="2000" b="0" i="1" u="none" strike="noStrike" cap="none" normalizeH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1" u="none" strike="noStrike" cap="none" normalizeH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Arial" pitchFamily="34" charset="0"/>
              </a:rPr>
              <a:t>Німетчини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2000" b="0" i="1" u="none" strike="noStrike" cap="none" normalizeH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/>
          <a:lstStyle/>
          <a:p>
            <a:pPr algn="ctr"/>
            <a:r>
              <a:rPr lang="uk-UA" i="1" dirty="0" smtClean="0">
                <a:ln w="6350">
                  <a:gradFill>
                    <a:gsLst>
                      <a:gs pos="0">
                        <a:srgbClr val="FFFF00"/>
                      </a:gs>
                      <a:gs pos="42000">
                        <a:srgbClr val="FFFF00"/>
                      </a:gs>
                      <a:gs pos="70000">
                        <a:srgbClr val="FF0300"/>
                      </a:gs>
                      <a:gs pos="100000">
                        <a:srgbClr val="4D0808"/>
                      </a:gs>
                    </a:gsLst>
                    <a:lin ang="9000000" scaled="0"/>
                  </a:gra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               </a:t>
            </a:r>
            <a:r>
              <a:rPr lang="uk-UA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... </a:t>
            </a:r>
            <a:r>
              <a:rPr lang="uk-UA" i="1" dirty="0" err="1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зрі</a:t>
            </a:r>
            <a:r>
              <a:rPr lang="ru-RU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л</a:t>
            </a:r>
            <a:r>
              <a:rPr lang="uk-UA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і</a:t>
            </a:r>
            <a:r>
              <a:rPr lang="en-US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ru-RU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роки</a:t>
            </a:r>
            <a:endParaRPr lang="ru-RU" i="1" dirty="0">
              <a:ln w="6350">
                <a:solidFill>
                  <a:schemeClr val="tx1">
                    <a:lumMod val="95000"/>
                  </a:schemeClr>
                </a:solidFill>
              </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Century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3861048"/>
            <a:ext cx="6390456" cy="258532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Восени 1895 року Альберт Ейнштейн прибув до Швейцарії, щоб скласти вступні іспити у Вище технічне училище в Цюріху і стати викладачем фізики. Блискуче проявивши себе на екзамені з математики, він в той же час провалив іспити з ботаніки і французької </a:t>
            </a:r>
            <a:r>
              <a:rPr lang="ru-RU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мови</a:t>
            </a:r>
            <a:r>
              <a:rPr lang="uk-UA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що не дозволило йому вступити до Цюріхського Політехнікуму. Проте директор училища порадив молодій людині поступити у випускний клас школи в </a:t>
            </a:r>
            <a:r>
              <a:rPr lang="uk-UA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Аарау</a:t>
            </a:r>
            <a:r>
              <a:rPr lang="uk-UA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щоб отримати атестат і повторити вступ.</a:t>
            </a:r>
            <a:endParaRPr lang="ru-RU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2050" name="Picture 2" descr="C:\Users\Арчик\Desktop\Новая папка (2)\250px-United_States_(orthographic_projection)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04664"/>
            <a:ext cx="4181450" cy="4181450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2053" name="Picture 5" descr="C:\Users\Арчик\Downloads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060848"/>
            <a:ext cx="3600400" cy="2432703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2051" name="Picture 3" descr="C:\Users\Арчик\Desktop\Новая папка (2)\85px-Great_Seal_of_the_United_States_(obverse)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340768"/>
            <a:ext cx="1506711" cy="1506711"/>
          </a:xfrm>
          <a:prstGeom prst="rect">
            <a:avLst/>
          </a:prstGeom>
          <a:noFill/>
        </p:spPr>
      </p:pic>
      <p:pic>
        <p:nvPicPr>
          <p:cNvPr id="2052" name="Picture 4" descr="C:\Users\Арчик\Desktop\Новая папка (2)\125px-Flag_of_the_United_States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3068960"/>
            <a:ext cx="2228155" cy="11764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24128" y="3284984"/>
            <a:ext cx="1152128" cy="40011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>
              <a:rot lat="21000000" lon="1800000" rev="0"/>
            </a:camera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000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США</a:t>
            </a:r>
            <a:endParaRPr lang="ru-RU" sz="2000" i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6732240" y="2420888"/>
            <a:ext cx="57606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6228184" y="2564904"/>
            <a:ext cx="288032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5004048" y="3212976"/>
            <a:ext cx="1152128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 descr="C:\Users\Арчик\Desktop\Новая папка (2)\220px-Wolfgang-amadeus-mozart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3933056"/>
            <a:ext cx="1728192" cy="25390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                     ... </a:t>
            </a:r>
            <a:r>
              <a:rPr lang="uk-UA" i="1" dirty="0" err="1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зрі</a:t>
            </a:r>
            <a:r>
              <a:rPr lang="ru-RU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л</a:t>
            </a:r>
            <a:r>
              <a:rPr lang="uk-UA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і</a:t>
            </a:r>
            <a:r>
              <a:rPr lang="en-US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 </a:t>
            </a:r>
            <a:r>
              <a:rPr lang="ru-RU" i="1" dirty="0" smtClean="0">
                <a:ln w="6350">
                  <a:solidFill>
                    <a:schemeClr val="tx1">
                      <a:lumMod val="9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" pitchFamily="18" charset="0"/>
              </a:rPr>
              <a:t>роки</a:t>
            </a:r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39552" y="548680"/>
            <a:ext cx="2771800" cy="5509200"/>
          </a:xfrm>
          <a:prstGeom prst="rect">
            <a:avLst/>
          </a:prstGeom>
          <a:ln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1600" b="0" i="1" u="none" strike="noStrike" cap="none" normalizeH="0" baseline="0" dirty="0" smtClean="0"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Восени 1895 року Альберт Ейнштейн прибув до Швейцарії, щоб скласти вступні іспити у Вище технічне училище в Цюріху і стати викладачем фізики. Блискуче проявивши себе на екзамені з математики, він в той же час провалив іспити з ботаніки</a:t>
            </a:r>
            <a:r>
              <a:rPr kumimoji="0" lang="uk-UA" sz="1600" b="0" i="1" u="none" strike="noStrike" cap="none" normalizeH="0" dirty="0" smtClean="0"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600" b="0" i="1" u="none" strike="noStrike" cap="none" normalizeH="0" baseline="0" dirty="0" smtClean="0"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і французької</a:t>
            </a:r>
            <a:r>
              <a:rPr kumimoji="0" lang="uk-UA" sz="1600" b="0" i="1" u="none" strike="noStrike" cap="none" normalizeH="0" dirty="0" smtClean="0"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 мови </a:t>
            </a:r>
            <a:r>
              <a:rPr kumimoji="0" lang="uk-UA" sz="1600" b="0" i="1" u="none" strike="noStrike" cap="none" normalizeH="0" baseline="0" dirty="0" smtClean="0"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що не дозволило йому вступити до Цюріхського Політехнікуму. Проте директор училища порадив молодій людині поступити у випускний клас школи в </a:t>
            </a:r>
            <a:r>
              <a:rPr kumimoji="0" lang="uk-UA" sz="1600" b="0" i="1" u="none" strike="noStrike" cap="none" normalizeH="0" baseline="0" dirty="0" err="1" smtClean="0"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Аарау</a:t>
            </a:r>
            <a:r>
              <a:rPr kumimoji="0" lang="uk-UA" sz="1600" b="0" i="1" u="none" strike="noStrike" cap="none" normalizeH="0" baseline="0" dirty="0" smtClean="0"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 щоб отримати атестат і повторити вступ.</a:t>
            </a:r>
            <a:endParaRPr kumimoji="0" lang="uk-UA" sz="1600" b="0" i="1" u="none" strike="noStrike" cap="none" normalizeH="0" baseline="0" dirty="0" smtClean="0">
              <a:effectLst/>
              <a:latin typeface="Century" pitchFamily="18" charset="0"/>
              <a:cs typeface="Arial" pitchFamily="34" charset="0"/>
            </a:endParaRPr>
          </a:p>
        </p:txBody>
      </p:sp>
      <p:pic>
        <p:nvPicPr>
          <p:cNvPr id="19460" name="Picture 4" descr="C:\Users\Арчик\Desktop\Новая папка (2)\300px-Zuerich_vier_Kirch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56992"/>
            <a:ext cx="3810000" cy="2540000"/>
          </a:xfrm>
          <a:prstGeom prst="rect">
            <a:avLst/>
          </a:prstGeom>
          <a:noFill/>
        </p:spPr>
      </p:pic>
      <p:pic>
        <p:nvPicPr>
          <p:cNvPr id="19459" name="Picture 3" descr="C:\Users\Арчик\Desktop\Новая папка (2)\300px-Karte_Gemeinde_Zürich_200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052736"/>
            <a:ext cx="4608512" cy="4088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0"/>
          </a:effectLst>
        </p:spPr>
      </p:pic>
      <p:sp>
        <p:nvSpPr>
          <p:cNvPr id="10" name="TextBox 9"/>
          <p:cNvSpPr txBox="1"/>
          <p:nvPr/>
        </p:nvSpPr>
        <p:spPr>
          <a:xfrm>
            <a:off x="4355976" y="3933056"/>
            <a:ext cx="955711" cy="40011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>
              <a:rot lat="21000000" lon="2400000" rev="0"/>
            </a:camera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000" i="1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Цюр</a:t>
            </a:r>
            <a:r>
              <a:rPr lang="uk-UA" sz="2000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і</a:t>
            </a:r>
            <a:r>
              <a:rPr lang="ru-RU" sz="2000" i="1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х</a:t>
            </a:r>
            <a:endParaRPr lang="ru-RU" sz="2000" i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19461" name="Picture 5" descr="C:\Users\Арчик\Desktop\Новая папка (2)\80px-Ch_zh_wappen_stad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27330">
            <a:off x="6436120" y="1972314"/>
            <a:ext cx="1952758" cy="1440159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6393904" cy="1399032"/>
          </a:xfrm>
        </p:spPr>
        <p:txBody>
          <a:bodyPr/>
          <a:lstStyle/>
          <a:p>
            <a:r>
              <a:rPr lang="uk-UA" i="1" dirty="0" smtClean="0">
                <a:gradFill>
                  <a:gsLst>
                    <a:gs pos="0">
                      <a:srgbClr val="FFFF00"/>
                    </a:gs>
                    <a:gs pos="42000">
                      <a:srgbClr val="FFFF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9000000" scaled="0"/>
                </a:gradFill>
                <a:latin typeface="Century" pitchFamily="18" charset="0"/>
              </a:rPr>
              <a:t>    …детальніше про</a:t>
            </a:r>
            <a:r>
              <a:rPr lang="ru-RU" i="1" dirty="0" smtClean="0">
                <a:gradFill>
                  <a:gsLst>
                    <a:gs pos="0">
                      <a:srgbClr val="FFFF00"/>
                    </a:gs>
                    <a:gs pos="42000">
                      <a:srgbClr val="FFFF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9000000" scaled="0"/>
                </a:gradFill>
                <a:latin typeface="Century" pitchFamily="18" charset="0"/>
              </a:rPr>
              <a:t>:</a:t>
            </a:r>
            <a:endParaRPr lang="ru-RU" i="1" dirty="0">
              <a:gradFill>
                <a:gsLst>
                  <a:gs pos="0">
                    <a:srgbClr val="FFFF00"/>
                  </a:gs>
                  <a:gs pos="42000">
                    <a:srgbClr val="FFFF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9000000" scaled="0"/>
              </a:gradFill>
              <a:latin typeface="Century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628800"/>
            <a:ext cx="5184576" cy="3385542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Науков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і досягнення</a:t>
            </a:r>
          </a:p>
          <a:p>
            <a:pPr>
              <a:buFontTx/>
              <a:buChar char="-"/>
            </a:pPr>
            <a:r>
              <a:rPr lang="uk-UA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Життевий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шлях</a:t>
            </a:r>
          </a:p>
          <a:p>
            <a:pPr>
              <a:buFontTx/>
              <a:buChar char="-"/>
            </a:pP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Теорію відносності</a:t>
            </a:r>
          </a:p>
          <a:p>
            <a:pPr>
              <a:buFontTx/>
              <a:buChar char="-"/>
            </a:pP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Статистику </a:t>
            </a:r>
            <a:r>
              <a:rPr lang="uk-UA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Бозе-Ейнштейна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  <a:p>
            <a:r>
              <a:rPr lang="uk-UA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-Еміграцію</a:t>
            </a:r>
            <a:endParaRPr lang="uk-UA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  <a:p>
            <a:r>
              <a:rPr lang="uk-UA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-Політичні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переконання</a:t>
            </a:r>
          </a:p>
          <a:p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-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Релігійні погляди</a:t>
            </a:r>
          </a:p>
          <a:p>
            <a:r>
              <a:rPr lang="uk-UA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-Культурний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вплив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1916832"/>
            <a:ext cx="4572000" cy="443198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Автор </a:t>
            </a: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мультимедійної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презентації</a:t>
            </a:r>
            <a:r>
              <a:rPr lang="uk-UA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-Артем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uk-UA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Скоропад</a:t>
            </a:r>
            <a:endParaRPr lang="uk-UA" sz="1600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Автор </a:t>
            </a:r>
            <a:r>
              <a:rPr lang="uk-UA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книги-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Олександр Андронік </a:t>
            </a:r>
          </a:p>
          <a:p>
            <a:pPr>
              <a:buFont typeface="Wingdings" pitchFamily="2" charset="2"/>
              <a:buChar char="ü"/>
            </a:pP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Виготовлено  на замовлення </a:t>
            </a:r>
            <a:r>
              <a:rPr lang="uk-UA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Нікори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Галини Володимирівни</a:t>
            </a:r>
            <a:endParaRPr lang="en-US" sz="1600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Проект </a:t>
            </a: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виготовлено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при </a:t>
            </a: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п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і</a:t>
            </a: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дтримці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: </a:t>
            </a:r>
          </a:p>
          <a:p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студії </a:t>
            </a:r>
            <a:r>
              <a:rPr lang="en-US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&lt;&lt;A.S.O.A…&gt;&gt;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,</a:t>
            </a: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АНДРОдрук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та к</a:t>
            </a:r>
            <a:r>
              <a:rPr lang="uk-UA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іностудії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US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&lt;&lt;</a:t>
            </a:r>
            <a:r>
              <a:rPr lang="en-US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Souoys</a:t>
            </a:r>
            <a:r>
              <a:rPr lang="en-US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US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spexfekts</a:t>
            </a:r>
            <a:r>
              <a:rPr lang="en-US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мульти </a:t>
            </a:r>
            <a:r>
              <a:rPr lang="en-US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Ghromakey</a:t>
            </a:r>
            <a:r>
              <a:rPr lang="en-US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&gt;&gt;</a:t>
            </a:r>
          </a:p>
          <a:p>
            <a:pPr>
              <a:buFont typeface="Wingdings" pitchFamily="2" charset="2"/>
              <a:buChar char="ü"/>
            </a:pP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друк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- </a:t>
            </a:r>
            <a:r>
              <a:rPr lang="en-US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Canon 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, </a:t>
            </a:r>
            <a:endParaRPr lang="en-US" sz="1600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Програма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–</a:t>
            </a:r>
            <a:r>
              <a:rPr lang="en-US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Microsoft Office PowerPoint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(2010, 2007).</a:t>
            </a:r>
            <a:endParaRPr lang="en-US" sz="1600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Процесор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en-US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AMD 32bit 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,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447</a:t>
            </a:r>
            <a:r>
              <a:rPr lang="en-US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mb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en-US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Archik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.</a:t>
            </a:r>
            <a:r>
              <a:rPr lang="en-US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Samsung/</a:t>
            </a:r>
            <a:endParaRPr lang="ru-RU" sz="1600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Пошукова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система – </a:t>
            </a:r>
            <a:r>
              <a:rPr lang="en-US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Yndex</a:t>
            </a:r>
            <a:r>
              <a:rPr lang="ru-RU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, сайт В</a:t>
            </a:r>
            <a:r>
              <a:rPr lang="uk-UA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ікіпедіЯ-вільна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 енциклопедія. </a:t>
            </a:r>
            <a:endParaRPr lang="en-US" sz="1600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" pitchFamily="18" charset="0"/>
            </a:endParaRPr>
          </a:p>
          <a:p>
            <a:r>
              <a:rPr lang="uk-UA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Інтертелеком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, </a:t>
            </a:r>
            <a:r>
              <a:rPr lang="uk-UA" sz="1600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Київстар</a:t>
            </a:r>
            <a:r>
              <a:rPr lang="uk-UA" sz="1600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" pitchFamily="18" charset="0"/>
              </a:rPr>
              <a:t>.</a:t>
            </a:r>
            <a:endParaRPr lang="en-US" sz="1600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5445224"/>
            <a:ext cx="3728977" cy="923330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i="1" dirty="0" smtClean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Ви можете </a:t>
            </a:r>
            <a:r>
              <a:rPr lang="uk-UA" i="1" dirty="0" err="1" smtClean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дізнатия</a:t>
            </a:r>
            <a:r>
              <a:rPr lang="uk-UA" i="1" dirty="0" smtClean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в книзі </a:t>
            </a:r>
            <a:r>
              <a:rPr lang="ru-RU" i="1" dirty="0" smtClean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</a:t>
            </a:r>
            <a:r>
              <a:rPr lang="uk-UA" i="1" dirty="0" smtClean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,Альберт  Ейнштейн-геній науки…,, </a:t>
            </a:r>
            <a:endParaRPr lang="ru-RU" i="1" dirty="0">
              <a:ln w="3175"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732</TotalTime>
  <Words>336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       Альберт Ейнштейн-             геній науки…</vt:lpstr>
      <vt:lpstr>               Біографія                             …юні роки</vt:lpstr>
      <vt:lpstr>                         …юні роки</vt:lpstr>
      <vt:lpstr>                         …юні роки</vt:lpstr>
      <vt:lpstr>                ... зрілі роки</vt:lpstr>
      <vt:lpstr>                      ... зрілі роки</vt:lpstr>
      <vt:lpstr>    …детальніше про: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Арчик</dc:creator>
  <cp:lastModifiedBy>Арчик</cp:lastModifiedBy>
  <cp:revision>75</cp:revision>
  <dcterms:created xsi:type="dcterms:W3CDTF">2013-05-09T10:12:34Z</dcterms:created>
  <dcterms:modified xsi:type="dcterms:W3CDTF">2013-05-17T03:12:51Z</dcterms:modified>
</cp:coreProperties>
</file>